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1"/>
  </p:notesMasterIdLst>
  <p:sldIdLst>
    <p:sldId id="256" r:id="rId2"/>
    <p:sldId id="258" r:id="rId3"/>
    <p:sldId id="257" r:id="rId4"/>
    <p:sldId id="259" r:id="rId5"/>
    <p:sldId id="261" r:id="rId6"/>
    <p:sldId id="260" r:id="rId7"/>
    <p:sldId id="262" r:id="rId8"/>
    <p:sldId id="263" r:id="rId9"/>
    <p:sldId id="264" r:id="rId10"/>
    <p:sldId id="270" r:id="rId11"/>
    <p:sldId id="266" r:id="rId12"/>
    <p:sldId id="267" r:id="rId13"/>
    <p:sldId id="268" r:id="rId14"/>
    <p:sldId id="269" r:id="rId15"/>
    <p:sldId id="271" r:id="rId16"/>
    <p:sldId id="272" r:id="rId17"/>
    <p:sldId id="273" r:id="rId18"/>
    <p:sldId id="274" r:id="rId19"/>
    <p:sldId id="275" r:id="rId20"/>
    <p:sldId id="276" r:id="rId21"/>
    <p:sldId id="278" r:id="rId22"/>
    <p:sldId id="277" r:id="rId23"/>
    <p:sldId id="291" r:id="rId24"/>
    <p:sldId id="294" r:id="rId25"/>
    <p:sldId id="290" r:id="rId26"/>
    <p:sldId id="292" r:id="rId27"/>
    <p:sldId id="293" r:id="rId28"/>
    <p:sldId id="296" r:id="rId29"/>
    <p:sldId id="279" r:id="rId30"/>
    <p:sldId id="280" r:id="rId31"/>
    <p:sldId id="283" r:id="rId32"/>
    <p:sldId id="281" r:id="rId33"/>
    <p:sldId id="282" r:id="rId34"/>
    <p:sldId id="284" r:id="rId35"/>
    <p:sldId id="285" r:id="rId36"/>
    <p:sldId id="288" r:id="rId37"/>
    <p:sldId id="289" r:id="rId38"/>
    <p:sldId id="287" r:id="rId39"/>
    <p:sldId id="286" r:id="rId4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55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E304C2-D642-4566-8A2A-141C062C6BF2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A3FD33-7D79-4B92-AE7A-7F32B1818EA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3977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6C756-C3B7-4F3A-A86F-41B6E85DE485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05DC6F7F-3637-476C-A31C-5D7CBAFCCC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6284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6C756-C3B7-4F3A-A86F-41B6E85DE485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6F7F-3637-476C-A31C-5D7CBAFCCC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63245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6C756-C3B7-4F3A-A86F-41B6E85DE485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5DC6F7F-3637-476C-A31C-5D7CBAFCCC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0189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6C756-C3B7-4F3A-A86F-41B6E85DE485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5DC6F7F-3637-476C-A31C-5D7CBAFCCC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2930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6C756-C3B7-4F3A-A86F-41B6E85DE485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05DC6F7F-3637-476C-A31C-5D7CBAFCCC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7035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6C756-C3B7-4F3A-A86F-41B6E85DE485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6F7F-3637-476C-A31C-5D7CBAFCCC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612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6C756-C3B7-4F3A-A86F-41B6E85DE485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6F7F-3637-476C-A31C-5D7CBAFCCC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601198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6C756-C3B7-4F3A-A86F-41B6E85DE485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6F7F-3637-476C-A31C-5D7CBAFCCC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9237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6C756-C3B7-4F3A-A86F-41B6E85DE485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5DC6F7F-3637-476C-A31C-5D7CBAFCCC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78367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6C756-C3B7-4F3A-A86F-41B6E85DE485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5DC6F7F-3637-476C-A31C-5D7CBAFCCC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4462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6C756-C3B7-4F3A-A86F-41B6E85DE485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05DC6F7F-3637-476C-A31C-5D7CBAFCCC76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851628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6C756-C3B7-4F3A-A86F-41B6E85DE485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5DC6F7F-3637-476C-A31C-5D7CBAFCCC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22881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6C756-C3B7-4F3A-A86F-41B6E85DE485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5DC6F7F-3637-476C-A31C-5D7CBAFCCC76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796287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6C756-C3B7-4F3A-A86F-41B6E85DE485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05DC6F7F-3637-476C-A31C-5D7CBAFCCC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4782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6C756-C3B7-4F3A-A86F-41B6E85DE485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6F7F-3637-476C-A31C-5D7CBAFCCC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23506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A6C756-C3B7-4F3A-A86F-41B6E85DE485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DC6F7F-3637-476C-A31C-5D7CBAFCCC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7500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A6C756-C3B7-4F3A-A86F-41B6E85DE485}" type="datetimeFigureOut">
              <a:rPr lang="ru-RU" smtClean="0"/>
              <a:t>26.08.2025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05DC6F7F-3637-476C-A31C-5D7CBAFCCC7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462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hyperlink" Target="kodeks://link/d?nd=573660140&amp;mark=000000000000000000000000000000000000000000000000006580IP" TargetMode="Externa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hyperlink" Target="kodeks://link/d?nd=573660140&amp;mark=000000000000000000000000000000000000000000000000006580IP" TargetMode="External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hyperlink" Target="kodeks://link/d?nd=573660140&amp;mark=000000000000000000000000000000000000000000000000006580IP" TargetMode="External"/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87289" y="1039483"/>
            <a:ext cx="8915399" cy="2262781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Санитарно -  эпидемиологические мероприятия при ЭВИ.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748951" y="4554747"/>
            <a:ext cx="9144000" cy="2048773"/>
          </a:xfrm>
        </p:spPr>
        <p:txBody>
          <a:bodyPr>
            <a:noAutofit/>
          </a:bodyPr>
          <a:lstStyle/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Подготовила: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Специалист Североуральского филиала ФФБУЗ «ЦГиЭ» отдел санитарно - гигиенических экспертиз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направлению за условиями воспитания и обучения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Врач по общей гигиене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Котельникова А. А.</a:t>
            </a:r>
            <a:endParaRPr lang="ru-RU" sz="1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273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13525" y="1170210"/>
            <a:ext cx="8911687" cy="3592290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указания МУ 3.1.1.4015-24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«Эпидемиологический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надзор за энтеровирусной (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неполио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инфекцией»</a:t>
            </a:r>
            <a:b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chemeClr val="accent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(утв. Федеральной службой по надзору в сфере защиты прав потребителей и благополучия человека 18 марта 2024 г.)</a:t>
            </a:r>
          </a:p>
        </p:txBody>
      </p:sp>
    </p:spTree>
    <p:extLst>
      <p:ext uri="{BB962C8B-B14F-4D97-AF65-F5344CB8AC3E}">
        <p14:creationId xmlns:p14="http://schemas.microsoft.com/office/powerpoint/2010/main" val="11626339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6988" y="261801"/>
            <a:ext cx="8657895" cy="592215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Эпидемиологические особенности ЭВИ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29621" y="1020793"/>
            <a:ext cx="8659633" cy="2170981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п.3.3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Инкубационный период ЭВИ варьирует от 2 до 14 дней (в среднем составляет 1 неделю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 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НПЭВ определяются в носоглоточном секрете в первые 3 - 4 дня (не более 7 дней) после заражения, как при клинически выраженной инфекции, так и в бессимптомных случаях. Вирус выделяется с фекалиями в течение 3 - 4 недель после инфицирования (не более 5 недель). Лица с иммунодефицитными состояниями могут выделять вирус в течение нескольких 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лет.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29621" y="3358551"/>
            <a:ext cx="9133292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0" i="0" dirty="0" smtClean="0">
                <a:solidFill>
                  <a:srgbClr val="333333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п. 3.5. Факторами передачи ЭВИ являются контаминированные НПЭВ объекты окружающей среды (далее - ООС) (например, игрушки, ручки дверей). Вирус может быть обнаружен в питьевой воде, воде бассейнов и прибрежных рекреационных зон, пищевых продуктах, овощах, выращенных на зараженной почве или политых зараженной водой.</a:t>
            </a:r>
            <a:r>
              <a:rPr lang="ru-RU" b="0" i="0" dirty="0" smtClean="0">
                <a:solidFill>
                  <a:srgbClr val="333333"/>
                </a:solidFill>
                <a:effectLst/>
                <a:latin typeface="Arial" panose="020B0604020202020204" pitchFamily="34" charset="0"/>
              </a:rPr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785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87262" y="382570"/>
            <a:ext cx="9762076" cy="94589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 формирование списков детей для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посещения 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другой дошкольной организации 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СЛЕДУЕТ:</a:t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43315" y="2150883"/>
            <a:ext cx="6096000" cy="2031325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Список формирует  СТРОГО  руководитель + мед. Работник ДОУ.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На  каждого ребенка для посещения другой дошкольной организации должна быть справка СЭБ,  содержащая информацию  об отсутствии в течении 21 календарного дня контактов с больными инфекционными заболеваниями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8095" t="57866" r="25793" b="8836"/>
          <a:stretch/>
        </p:blipFill>
        <p:spPr>
          <a:xfrm>
            <a:off x="3033485" y="4182208"/>
            <a:ext cx="8636000" cy="2446694"/>
          </a:xfrm>
          <a:prstGeom prst="rect">
            <a:avLst/>
          </a:prstGeom>
        </p:spPr>
      </p:pic>
      <p:cxnSp>
        <p:nvCxnSpPr>
          <p:cNvPr id="7" name="Соединительная линия уступом 6"/>
          <p:cNvCxnSpPr/>
          <p:nvPr/>
        </p:nvCxnSpPr>
        <p:spPr>
          <a:xfrm>
            <a:off x="1843315" y="4182208"/>
            <a:ext cx="2075542" cy="1204820"/>
          </a:xfrm>
          <a:prstGeom prst="bentConnector3">
            <a:avLst>
              <a:gd name="adj1" fmla="val 50000"/>
            </a:avLst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5609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03161" y="2213565"/>
            <a:ext cx="9116381" cy="3432492"/>
          </a:xfrm>
        </p:spPr>
        <p:txBody>
          <a:bodyPr>
            <a:normAutofit fontScale="92500" lnSpcReduction="10000"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выяснение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даты заболевания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  <a:r>
              <a:rPr lang="ru-RU" sz="2400" dirty="0"/>
              <a:t> </a:t>
            </a:r>
            <a:endParaRPr lang="ru-RU" sz="2400" dirty="0" smtClean="0"/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установление связи с пребыванием в пределах инкубационного периода в других регионах (странах), купанием (в открытых водоемах, бассейнах), контактом с больным (подозрительным на заболевание) человеком, пребыванием в организованном (в первую очередь в детском) коллективе;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определение принадлежности заболевшего лица к декретированным, в том числе профессиональным, группам населения;</a:t>
            </a:r>
          </a:p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определение круга лиц, подвергшихся риску заражения;</a:t>
            </a:r>
          </a:p>
          <a:p>
            <a:pPr marL="0" indent="0">
              <a:buNone/>
            </a:pP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03161" y="420909"/>
            <a:ext cx="8911687" cy="1280890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выявления  ЭВИ  у ребенка нужно собрать информацию.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879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57496" y="1596566"/>
            <a:ext cx="8960446" cy="262709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целях обеспечения санитарно-эпидемиологического благополучия детей, посещающих организованные детские коллективы, предотвращения возникновения и распространение кишечных (энтеровирусных) инфекций в детских коллективах проводятся следующие меры профилактики: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12136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989942" y="348337"/>
            <a:ext cx="4644573" cy="1944919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недопущение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посещения ребенком организованного детского коллектива с любыми проявлениями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заболевания.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176"/>
          <a:stretch/>
        </p:blipFill>
        <p:spPr>
          <a:xfrm>
            <a:off x="7736140" y="432566"/>
            <a:ext cx="3521501" cy="3307216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80457" y="2086174"/>
            <a:ext cx="663302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Tx/>
              <a:buChar char="-"/>
            </a:pPr>
            <a:r>
              <a:rPr lang="ru-RU" sz="2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закрепление персонала за каждой организованной группой. </a:t>
            </a:r>
          </a:p>
          <a:p>
            <a:r>
              <a:rPr lang="ru-RU" sz="2400" b="0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400" b="1" i="0" dirty="0" smtClean="0">
                <a:solidFill>
                  <a:srgbClr val="FF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НИКИКИХ ПОДМЕННЫХ ВОСПИТАТЕПЛЕЙ)</a:t>
            </a:r>
            <a:endParaRPr lang="ru-RU" sz="24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36989" y="4031093"/>
            <a:ext cx="70078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соблюдение личной гигиены детьми и персоналом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682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82056" y="508000"/>
            <a:ext cx="1011645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0" i="0" dirty="0" smtClean="0">
                <a:solidFill>
                  <a:srgbClr val="66666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контроль за поступающими продуктами, обработкой овощей и фруктов, используемых в питании детей;</a:t>
            </a:r>
          </a:p>
          <a:p>
            <a:pPr algn="just"/>
            <a:r>
              <a:rPr lang="ru-RU" sz="2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соблюдение требований к условиям и технологии изготовления кулинарной продукции на пищеблоках детских и подростковых организаций;</a:t>
            </a:r>
          </a:p>
          <a:p>
            <a:pPr algn="just"/>
            <a:r>
              <a:rPr lang="ru-RU" sz="2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соблюдение требований к условиям и срокам хранения пищевых продуктов;</a:t>
            </a:r>
          </a:p>
          <a:p>
            <a:pPr marL="342900" indent="-342900" algn="just">
              <a:buFontTx/>
              <a:buChar char="-"/>
            </a:pPr>
            <a:r>
              <a:rPr lang="ru-RU" sz="2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кипяченой или бутилированной воды при организации питьевого режима в детских учреждениях;</a:t>
            </a:r>
          </a:p>
          <a:p>
            <a:pPr algn="just"/>
            <a:r>
              <a:rPr lang="ru-RU" sz="2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ежедневные уборки помещений с акцентом на места наибольшего риска заражения (санузлы, места скопления пыли);</a:t>
            </a:r>
          </a:p>
          <a:p>
            <a:pPr algn="just"/>
            <a:r>
              <a:rPr lang="ru-RU" sz="2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раздельное применение уборочного инвентаря в группах/помещениях для постоянного пребывания детей, туалетных, на пищеблоке;</a:t>
            </a:r>
          </a:p>
          <a:p>
            <a:pPr algn="just"/>
            <a:r>
              <a:rPr lang="ru-RU" sz="2400" b="0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выделение персоналу отдельной спецодежды для раздачи пищи и уборки помещений.</a:t>
            </a:r>
          </a:p>
          <a:p>
            <a:pPr algn="just"/>
            <a:endParaRPr lang="ru-RU" sz="2400" b="0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2400" b="0" i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3713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582056" y="159657"/>
            <a:ext cx="10116458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0" dirty="0" smtClean="0">
                <a:solidFill>
                  <a:srgbClr val="666666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b="1" i="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- ежедневные уборки помещений с акцентом на места наибольшего риска заражения (санузлы, места скопления пыли).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746142" y="1544652"/>
            <a:ext cx="778828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Приготовление рабочих растворов из таблеток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40166393"/>
              </p:ext>
            </p:extLst>
          </p:nvPr>
        </p:nvGraphicFramePr>
        <p:xfrm>
          <a:off x="2481944" y="2185609"/>
          <a:ext cx="8621487" cy="31835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73829"/>
                <a:gridCol w="2873829"/>
                <a:gridCol w="2873829"/>
              </a:tblGrid>
              <a:tr h="1720497">
                <a:tc>
                  <a:txBody>
                    <a:bodyPr/>
                    <a:lstStyle/>
                    <a:p>
                      <a:r>
                        <a:rPr lang="ru-RU" dirty="0" smtClean="0"/>
                        <a:t>Концентрация раствора по активному хлору, %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 таблеток 3,4 г для приготовления рабочего раствора, шт.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Количество воды для приготовления рабочего раствора, л</a:t>
                      </a:r>
                      <a:endParaRPr lang="ru-RU" dirty="0"/>
                    </a:p>
                  </a:txBody>
                  <a:tcPr/>
                </a:tc>
              </a:tr>
              <a:tr h="311617">
                <a:tc>
                  <a:txBody>
                    <a:bodyPr/>
                    <a:lstStyle/>
                    <a:p>
                      <a:r>
                        <a:rPr lang="ru-RU" dirty="0" smtClean="0"/>
                        <a:t>0,015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</a:tr>
              <a:tr h="311617">
                <a:tc>
                  <a:txBody>
                    <a:bodyPr/>
                    <a:lstStyle/>
                    <a:p>
                      <a:r>
                        <a:rPr lang="ru-RU" dirty="0" smtClean="0"/>
                        <a:t>0,03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2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</a:tr>
              <a:tr h="311617">
                <a:tc>
                  <a:txBody>
                    <a:bodyPr/>
                    <a:lstStyle/>
                    <a:p>
                      <a:r>
                        <a:rPr lang="ru-RU" dirty="0" smtClean="0"/>
                        <a:t>0,06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</a:tr>
              <a:tr h="311617">
                <a:tc>
                  <a:txBody>
                    <a:bodyPr/>
                    <a:lstStyle/>
                    <a:p>
                      <a:r>
                        <a:rPr lang="ru-RU" dirty="0" smtClean="0"/>
                        <a:t>0,1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7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10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04" r="1322" b="4973"/>
          <a:stretch/>
        </p:blipFill>
        <p:spPr>
          <a:xfrm>
            <a:off x="2481943" y="5334000"/>
            <a:ext cx="8650514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7069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37063" t="21001" r="22396" b="15944"/>
          <a:stretch/>
        </p:blipFill>
        <p:spPr>
          <a:xfrm>
            <a:off x="2200275" y="371475"/>
            <a:ext cx="8601075" cy="6486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881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633223" y="268905"/>
            <a:ext cx="813023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ДЕЗИНФИЦИРУЮЩЕГО СРЕДСТВА.</a:t>
            </a:r>
            <a:endParaRPr lang="ru-RU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59429" y="1132114"/>
            <a:ext cx="9477828" cy="55707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Дезинфекция поверхностей:</a:t>
            </a: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Поверхности в помещениях (пол, стены, подоконники и пр.), жесткую мебель, оборудование протирают ветошью, смоченной в растворе средства, при норме расхода 100 мл на , или орошают из помповых распылителей из расчета , или орошают из аэрозольных распылителей из расчета 10 мл/ . По истечении дезинфекционной выдержки остаток рабочего раствора при необходимости удаляют с поверхностей сухой ветошью. При обработке мягкой мебели, напольных и ковровых покрытий, поверхностей, имеющих пористость, шероховатости и неровности, допустимая норма расхода средства составляет от 100 до 150 мл/ , при этом поверхности чистят щетками, смоченными в растворе средства. Смывание рабочего раствора средства с обработанных поверхностей не требуется. После применения рабочих растворов средства методом орошения с помощью помповых или аэрозольных распылителей помещение необходимо проветривать в течение 30 минут. После дезинфекции поверхностей, имеющих контакт с пищевыми продуктами, их промывают питьевой водой и вытирают насухо.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62714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25600" y="429069"/>
            <a:ext cx="7779657" cy="381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Дезинфекция посуды: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Посуду (в том числе одноразовую) освобождают от остатков пищи и полностью погружают в дезинфицирующий раствор из расчета 1,5 л на 1 комплект. По окончании дезинфекции посуду промывают проточной питьевой водой с помощью щетки от 50 до 180 секунд; </a:t>
            </a: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одноразовую посуду — утилизируют. Дезинфекцию проводят по режиму для посуды без остатков пищи; при наличии видимых (засохших) загрязнений обработку следует проводить по режиму для посуды с остатками пищи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580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88457" y="857854"/>
            <a:ext cx="6096000" cy="486287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Дезинфекция белья: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Белье и одежду замачивают в растворе средства из расчета 3 л на 1 кг сухого белья. По окончании дезинфекции, белье и одежду стирают и прополаскивают.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Отбеливание белья, удаление пятен (хлопчатобумажные, льняные ткани, синтетика) проводят в 0,03% (по активному хлору) рабочем растворе. В нагретой до 50°С воде растворить средство, выдержать белье в течение 30 мин, периодически помешивая. После чего, белье прополоскать.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7010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35199" y="1047768"/>
            <a:ext cx="8258629" cy="2492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Игрушки, спортивный инвентарь: </a:t>
            </a:r>
            <a:endParaRPr lang="ru-RU" u="sng" dirty="0" smtClean="0"/>
          </a:p>
          <a:p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• Спортивный инвентарь, игрушки, протирают ветошью, смоченной в растворе средства или полностью погружают в дезинфицирующий раствор. Крупные игрушки и предметы спортивного инвентаря допустимо обрабатывать способом орошения. После дезинфекции их промывают проточной водой в течение 50–180 секунд, крупные игрушки проветривают. 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1593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458254" y="261257"/>
            <a:ext cx="8640960" cy="66787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 err="1" smtClean="0">
                <a:solidFill>
                  <a:srgbClr val="7598D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Альпинол</a:t>
            </a:r>
            <a:endParaRPr lang="ru-RU" sz="2000" b="1" u="sng" dirty="0">
              <a:solidFill>
                <a:srgbClr val="7598D9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дезинфицирующее, моющее средство </a:t>
            </a: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Средство активно в отношении бактерий (включая возбудителей туберкулёза), 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вирусных 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грибковых инфекций</a:t>
            </a:r>
          </a:p>
          <a:p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АК-17/05 </a:t>
            </a: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средство для дезинфекции игрушек, посуды, уборок в детских садах, школах	«Средство «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Альпинол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предназначено для дезинфекции в учреждениях образования, культуры, отдыха, спорта (бассейны, культурно-оздоровительные комплексы, офисы, кинотеатры и др.), в детских учреждениях, в учреждениях пенитенциарных и социального обеспечения; для проведения генеральных уборок, а также населением в быту.</a:t>
            </a:r>
          </a:p>
          <a:p>
            <a:r>
              <a:rPr lang="ru-RU" sz="20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Применение:</a:t>
            </a: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и генеральные уборки;</a:t>
            </a: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санитарные узлы;</a:t>
            </a: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посуда столовая;</a:t>
            </a: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игрушки;</a:t>
            </a: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 из резин и пластмасс;</a:t>
            </a: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профилактическая дезинфекция;</a:t>
            </a: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транспорт для перевозки пищевых продуктов;</a:t>
            </a: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мусоросборники.</a:t>
            </a:r>
          </a:p>
        </p:txBody>
      </p:sp>
      <p:pic>
        <p:nvPicPr>
          <p:cNvPr id="3" name="Picture 2" descr="C:\Users\ф\Pictures\dez_school_alpinol_300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4292" y="4151086"/>
            <a:ext cx="2665812" cy="26658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07190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80458" y="290286"/>
            <a:ext cx="9036496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>
                <a:solidFill>
                  <a:srgbClr val="7598D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Макси-Дез М</a:t>
            </a:r>
          </a:p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дезинфицирующее средство с отличными моющими свойствами </a:t>
            </a:r>
          </a:p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Средство активно в отношении грамотрицательных и грамположительных 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бактерий 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(включая микобактерии туберкулеза, возбудителей особо опасных инфекций - чумы, холеры, туляремии, легионеллеза), грибов родов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Кандида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Трихофитон</a:t>
            </a:r>
          </a:p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№ МДМ-30/09</a:t>
            </a:r>
          </a:p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средство для дезинфекции игрушек, посуды,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дезитнфекции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 детских садах, школах	Средство «Макси-Дез М» применяется «при проведении профилактической дезинфекции на предприятиях …общественного питания, … учреждениях образования, культуры, отдыха, спорта (бассейны, спортивные и культурно-оздоровительные комплексы, кинотеатры, офисы и др.), в детских учреждениях, учреждениях социального обеспечения, пенитенциарных учреждениях…».</a:t>
            </a:r>
          </a:p>
          <a:p>
            <a:r>
              <a:rPr lang="ru-RU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Применение:</a:t>
            </a:r>
          </a:p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текущие и генеральные уборки;</a:t>
            </a:r>
          </a:p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санитарные узлы;</a:t>
            </a:r>
          </a:p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посуда столовая;</a:t>
            </a:r>
          </a:p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игрушки;</a:t>
            </a:r>
          </a:p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изделия из резин и пластмасс;</a:t>
            </a:r>
          </a:p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профилактическая дезинфекция;</a:t>
            </a:r>
          </a:p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мусоросборники;</a:t>
            </a:r>
          </a:p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кондиционеры, вентиляция.</a:t>
            </a:r>
          </a:p>
        </p:txBody>
      </p:sp>
      <p:pic>
        <p:nvPicPr>
          <p:cNvPr id="3" name="Picture 2" descr="C:\Users\ф\Pictures\dez_school_maxi-dez-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7175" y="3914220"/>
            <a:ext cx="3168352" cy="24974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19836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686744" y="155031"/>
            <a:ext cx="6408712" cy="63094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u="sng" dirty="0">
                <a:solidFill>
                  <a:srgbClr val="7598D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Ал</a:t>
            </a:r>
            <a:r>
              <a:rPr lang="ru-RU" sz="2800" b="1" i="1" u="sng" dirty="0">
                <a:solidFill>
                  <a:srgbClr val="7598D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аминол Плюс</a:t>
            </a:r>
          </a:p>
          <a:p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дезинфицирующее средство, обладает моющими свойствами</a:t>
            </a:r>
          </a:p>
          <a:p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Средство активно в отношении бактерий, включая микобактерии туберкулеза и возбудителей особо опасные инфекции, в отношении 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вирусных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грибковых инфекций, спорообразующих микроорганизмов.</a:t>
            </a:r>
          </a:p>
          <a:p>
            <a:endParaRPr lang="ru-RU" sz="2200" u="sng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№ АП-27/08</a:t>
            </a:r>
          </a:p>
          <a:p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средство для дезинфекции в детских садах, </a:t>
            </a:r>
            <a:r>
              <a:rPr lang="ru-RU" sz="2200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школах</a:t>
            </a:r>
          </a:p>
          <a:p>
            <a:endParaRPr lang="ru-RU" sz="2200" u="sng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u="sng" dirty="0" err="1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Применение:генеральные</a:t>
            </a:r>
            <a:r>
              <a:rPr lang="ru-RU" sz="2200" u="sng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уборки;</a:t>
            </a:r>
          </a:p>
          <a:p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Обеззараживание объектов при проведении очаговой дезинфекции при инфекциях бактериальной (включая туберкулез), вирусной и грибковой (кандидозы, </a:t>
            </a:r>
            <a:r>
              <a:rPr lang="ru-RU" sz="22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дерматофитии</a:t>
            </a:r>
            <a:r>
              <a:rPr lang="ru-RU" sz="22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этиологии в детских и пенитенциарных учреждениях.</a:t>
            </a:r>
          </a:p>
        </p:txBody>
      </p:sp>
      <p:pic>
        <p:nvPicPr>
          <p:cNvPr id="3" name="Picture 2" descr="C:\Users\ф\Pictures\dez_school_alaminol-pl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95456" y="1042594"/>
            <a:ext cx="3574030" cy="4429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5550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54042" y="0"/>
            <a:ext cx="9001000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u="sng" dirty="0" err="1">
                <a:solidFill>
                  <a:srgbClr val="7598D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Акваминол</a:t>
            </a:r>
            <a:endParaRPr lang="ru-RU" sz="2800" b="1" u="sng" dirty="0">
              <a:solidFill>
                <a:srgbClr val="7598D9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дезинфицирующее средство с моющими свойствами </a:t>
            </a:r>
          </a:p>
          <a:p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Средство активно в отношении бактерий (включая возбудителей туберкулёза), </a:t>
            </a:r>
            <a:r>
              <a:rPr lang="ru-RU" sz="28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вирусных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грибковых инфекций</a:t>
            </a:r>
          </a:p>
          <a:p>
            <a:endParaRPr lang="ru-RU" sz="2000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№ АК-15/05</a:t>
            </a: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«Средство «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Акваминол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 предназначено для обеззараживания поверхностей в помещениях, … санитарно-технического оборудования, мусоросборников, транспорта для перевозки пищевых продуктов, уборочного инвентаря, резиновых ковриков, предметов ухода и средств личной гигиены, обуви из резин, пластика и других полимерных материалов, игрушек, белья, посуды столовой (в том числе однократного использования), предметов для мытья посуды, ….</a:t>
            </a: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проведении профилактической дезинфекции … в учреждениях образования, в детских учреждениях;…» в учреждениях «культуры, отдыха, спорта (бассейны, культурно-оздоровительные комплексы, офисы, кинотеатры и др.), в учреждениях пенитенциарных и социального обеспечения, для проведения генеральных уборок, а также населением в быту.</a:t>
            </a:r>
          </a:p>
          <a:p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Отметим, что наряду с другими свойствами </a:t>
            </a:r>
            <a:r>
              <a:rPr lang="ru-RU" sz="2000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Аквамилол</a:t>
            </a:r>
            <a:r>
              <a:rPr lang="ru-RU" sz="2000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средство, которое «безопасно при дезинфекции кувезов и приспособлений к ним в роддомах».</a:t>
            </a:r>
          </a:p>
          <a:p>
            <a:endParaRPr lang="ru-RU" dirty="0">
              <a:solidFill>
                <a:prstClr val="black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23492" t="38113" r="65952" b="29436"/>
          <a:stretch/>
        </p:blipFill>
        <p:spPr>
          <a:xfrm>
            <a:off x="10029371" y="377372"/>
            <a:ext cx="1930401" cy="3338286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60000" t="36984" r="32381" b="31270"/>
          <a:stretch/>
        </p:blipFill>
        <p:spPr>
          <a:xfrm>
            <a:off x="10355042" y="3715658"/>
            <a:ext cx="1393371" cy="2873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55283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7885" y="130628"/>
            <a:ext cx="8432801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u="sng" dirty="0" err="1">
                <a:solidFill>
                  <a:srgbClr val="7598D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Акваминол</a:t>
            </a:r>
            <a:r>
              <a:rPr lang="ru-RU" sz="2800" b="1" u="sng" dirty="0">
                <a:solidFill>
                  <a:srgbClr val="7598D9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Форте</a:t>
            </a:r>
          </a:p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дезинфицирующее средство с моющим эффектом</a:t>
            </a:r>
          </a:p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Средство активно в отношении бактерий, включая микобактерии туберкулеза и возбудителей особо опасные инфекций, в отношении </a:t>
            </a:r>
            <a:r>
              <a:rPr lang="ru-RU" sz="2400" b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вирусных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и грибковых инфекций.</a:t>
            </a:r>
          </a:p>
          <a:p>
            <a:endParaRPr lang="ru-RU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u="sng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Инструкция № АКФ-36/10</a:t>
            </a:r>
          </a:p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Дезинфицирующее средство «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Акваминол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Форте» предназначено к применению «… … в учреждениях культуры, отдыха, спорта (спортивные и культурно-оздоровительные комплексы, кинотеатры, офисы и др.), в , учреждениях социального обеспечения, пенитенциарных учреждениях, на предприятиях общественного питания» …</a:t>
            </a:r>
          </a:p>
          <a:p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Используется при проведении «генеральных уборок в лечебно-профилактических организациях и детских учреждениях;…» для: «профилактической дезинфекции поверхностей в помещениях, жесткой мебели, санитарно-технического оборудования, уборочного инвентаря, предметов ухода, средств личной гигиены, обуви (из резин, пластика и других полимерных материалов),»… «обуви из резин, пластика и других полимерных материалов, игрушек, белья, посуды столовой и лабораторной»... систем </a:t>
            </a:r>
            <a:r>
              <a:rPr lang="ru-RU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мусороудаления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(мусоросборников, мусоровозов и мусороуборочного оборудования), транспорта для перевозки пищевых продуктов; - профилактической дезинфекции систем вентиляции и кондиционирования воздуха, …»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6746" t="14973" r="56984" b="12364"/>
          <a:stretch/>
        </p:blipFill>
        <p:spPr>
          <a:xfrm>
            <a:off x="9683847" y="304800"/>
            <a:ext cx="2363011" cy="5936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185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654629" y="1555094"/>
            <a:ext cx="8955862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680"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п. 2.4.12. Для приготовления дезинфекционных растворов, обработки и хранения уборочного инвентаря, моющих и дезинфекционных средств в недоступном для детей месте выделяется помещение либо оборудуется место, исключающее доступ к нему детей. Помещение оборудуют поддоном с холодной и горячей водой, подающейся через смеситель, а также системой водоотведения.</a:t>
            </a:r>
            <a:endParaRPr lang="ru-RU" dirty="0" smtClean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indent="360680" algn="just">
              <a:spcAft>
                <a:spcPts val="0"/>
              </a:spcAft>
            </a:pPr>
            <a:r>
              <a:rPr lang="ru-RU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dirty="0" smtClean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pPr indent="360680" algn="ctr">
              <a:spcAft>
                <a:spcPts val="0"/>
              </a:spcAft>
            </a:pPr>
            <a: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Инструкции по приготовлению дезинфицирующих растворов должны размещаться в месте их приготовления.</a:t>
            </a:r>
          </a:p>
          <a:p>
            <a:pPr indent="360680" algn="ctr">
              <a:spcAft>
                <a:spcPts val="0"/>
              </a:spcAft>
            </a:pPr>
            <a:endParaRPr lang="ru-RU" sz="2400" b="1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60680" algn="ctr">
              <a:spcAft>
                <a:spcPts val="0"/>
              </a:spcAft>
            </a:pPr>
            <a:endParaRPr lang="ru-RU" sz="2400" b="1" dirty="0" smtClean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indent="36068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п. 2.11.6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Дезинфекционные средства хранят в упаковке производителя. Дезинфекционные растворы готовят в соответствии с инструкцией перед непосредственным их применением.</a:t>
            </a:r>
          </a:p>
          <a:p>
            <a:pPr indent="360680" algn="ctr">
              <a:spcAft>
                <a:spcPts val="0"/>
              </a:spcAft>
            </a:pPr>
            <a:endParaRPr lang="ru-RU" sz="2400" b="1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9771" y="354764"/>
            <a:ext cx="99422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 2.4.3648-20 "Санитарно-эпидемиологические требования к организациям воспитания и обучения, отдыха и оздоровления детей и молодежи" </a:t>
            </a:r>
            <a:endParaRPr lang="ru-RU" sz="24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24445" t="24073" r="55555" b="21976"/>
          <a:stretch/>
        </p:blipFill>
        <p:spPr>
          <a:xfrm>
            <a:off x="10331443" y="2679043"/>
            <a:ext cx="1410614" cy="316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4995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06700" y="284540"/>
            <a:ext cx="8051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ПРИГОТОВЛЕНИЕ РАБОЧИХ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РАСТВОРОВ.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993900" y="881440"/>
            <a:ext cx="9613900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Рабочие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растворы средства готовят в эмалированных (без повреждения эмали), стеклянных или пластмассовых емкостях путем растворения соответствующих количеств таблеток (таблица 1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algn="ctr"/>
            <a:r>
              <a:rPr lang="ru-RU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питьевой воде комнатной температуры до полного их растворения. </a:t>
            </a:r>
            <a:endParaRPr lang="ru-RU" sz="32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приготовления моющее-дезинфицирующих растворов те же количества средства растворяют в 0,5% растворах моющих средств (5 г моющего средства на 1 л раствора или 50 г на 10 л раствора).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7917" t="31358" r="48403" b="26667"/>
          <a:stretch/>
        </p:blipFill>
        <p:spPr>
          <a:xfrm>
            <a:off x="3073400" y="3131408"/>
            <a:ext cx="5842000" cy="1935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37847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335279" y="94891"/>
            <a:ext cx="8712968" cy="1569660"/>
          </a:xfrm>
          <a:prstGeom prst="rect">
            <a:avLst/>
          </a:prstGeom>
          <a:solidFill>
            <a:schemeClr val="accent4">
              <a:lumMod val="75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solidFill>
                  <a:schemeClr val="bg1"/>
                </a:solidFill>
              </a:rPr>
              <a:t>Требования</a:t>
            </a:r>
          </a:p>
          <a:p>
            <a:pPr algn="ctr"/>
            <a:r>
              <a:rPr lang="ru-RU" sz="2400" dirty="0">
                <a:solidFill>
                  <a:schemeClr val="bg1"/>
                </a:solidFill>
              </a:rPr>
              <a:t>к температуре воздуха и кратности воздухообмена в основных помещениях дошкольных образовательных </a:t>
            </a:r>
            <a:r>
              <a:rPr lang="ru-RU" sz="2400" dirty="0" smtClean="0">
                <a:solidFill>
                  <a:schemeClr val="bg1"/>
                </a:solidFill>
              </a:rPr>
              <a:t>организациях </a:t>
            </a:r>
            <a:r>
              <a:rPr lang="ru-RU" sz="2400" dirty="0">
                <a:solidFill>
                  <a:schemeClr val="bg1"/>
                </a:solidFill>
              </a:rPr>
              <a:t>в разных климатических районах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7017067"/>
              </p:ext>
            </p:extLst>
          </p:nvPr>
        </p:nvGraphicFramePr>
        <p:xfrm>
          <a:off x="1346200" y="1584847"/>
          <a:ext cx="10325100" cy="51295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73576"/>
                <a:gridCol w="2651524"/>
              </a:tblGrid>
              <a:tr h="1155335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Помещения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dirty="0" smtClean="0"/>
                        <a:t>t (С) </a:t>
                      </a:r>
                    </a:p>
                    <a:p>
                      <a:pPr algn="ctr"/>
                      <a:r>
                        <a:rPr lang="ru-RU" sz="2400" dirty="0" smtClean="0"/>
                        <a:t>не ниже</a:t>
                      </a:r>
                    </a:p>
                    <a:p>
                      <a:pPr algn="ctr"/>
                      <a:endParaRPr lang="ru-RU" sz="2400" dirty="0"/>
                    </a:p>
                  </a:txBody>
                  <a:tcPr/>
                </a:tc>
              </a:tr>
              <a:tr h="748006"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b="1" dirty="0">
                          <a:solidFill>
                            <a:schemeClr val="accent2"/>
                          </a:solidFill>
                          <a:effectLst/>
                        </a:rPr>
                        <a:t>Приемные, игровые ясельных групповых ячеек</a:t>
                      </a: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dirty="0">
                          <a:solidFill>
                            <a:schemeClr val="accent2"/>
                          </a:solidFill>
                          <a:effectLst/>
                        </a:rPr>
                        <a:t>22</a:t>
                      </a:r>
                    </a:p>
                  </a:txBody>
                  <a:tcPr marL="19050" marR="19050" marT="19050" marB="19050"/>
                </a:tc>
              </a:tr>
              <a:tr h="748006"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b="1" dirty="0">
                          <a:solidFill>
                            <a:schemeClr val="accent2"/>
                          </a:solidFill>
                          <a:effectLst/>
                        </a:rPr>
                        <a:t>Приемные, игровые младшей, средней, старшей групповых ячеек</a:t>
                      </a: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dirty="0">
                          <a:solidFill>
                            <a:schemeClr val="accent2"/>
                          </a:solidFill>
                          <a:effectLst/>
                        </a:rPr>
                        <a:t>21</a:t>
                      </a:r>
                    </a:p>
                  </a:txBody>
                  <a:tcPr marL="19050" marR="19050" marT="19050" marB="19050"/>
                </a:tc>
              </a:tr>
              <a:tr h="392518"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b="1" dirty="0">
                          <a:solidFill>
                            <a:schemeClr val="accent2"/>
                          </a:solidFill>
                          <a:effectLst/>
                        </a:rPr>
                        <a:t>Спальни всех групповых ячеек</a:t>
                      </a: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dirty="0">
                          <a:solidFill>
                            <a:schemeClr val="accent2"/>
                          </a:solidFill>
                          <a:effectLst/>
                        </a:rPr>
                        <a:t>19</a:t>
                      </a:r>
                    </a:p>
                  </a:txBody>
                  <a:tcPr marL="19050" marR="19050" marT="19050" marB="19050"/>
                </a:tc>
              </a:tr>
              <a:tr h="392518"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b="1" dirty="0">
                          <a:solidFill>
                            <a:schemeClr val="accent2"/>
                          </a:solidFill>
                          <a:effectLst/>
                        </a:rPr>
                        <a:t>Туалетные ясельных групп</a:t>
                      </a: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dirty="0">
                          <a:solidFill>
                            <a:schemeClr val="accent2"/>
                          </a:solidFill>
                          <a:effectLst/>
                        </a:rPr>
                        <a:t>22</a:t>
                      </a:r>
                    </a:p>
                  </a:txBody>
                  <a:tcPr marL="19050" marR="19050" marT="19050" marB="19050"/>
                </a:tc>
              </a:tr>
              <a:tr h="392518"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b="1" dirty="0">
                          <a:solidFill>
                            <a:schemeClr val="accent2"/>
                          </a:solidFill>
                          <a:effectLst/>
                        </a:rPr>
                        <a:t>Туалетные дошкольных групп</a:t>
                      </a: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dirty="0">
                          <a:solidFill>
                            <a:schemeClr val="accent2"/>
                          </a:solidFill>
                          <a:effectLst/>
                        </a:rPr>
                        <a:t>19</a:t>
                      </a:r>
                    </a:p>
                  </a:txBody>
                  <a:tcPr marL="19050" marR="19050" marT="19050" marB="19050"/>
                </a:tc>
              </a:tr>
              <a:tr h="392518"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b="1">
                          <a:solidFill>
                            <a:schemeClr val="accent2"/>
                          </a:solidFill>
                          <a:effectLst/>
                        </a:rPr>
                        <a:t>Залы для муз. и гимнастических занятий</a:t>
                      </a: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dirty="0">
                          <a:solidFill>
                            <a:schemeClr val="accent2"/>
                          </a:solidFill>
                          <a:effectLst/>
                        </a:rPr>
                        <a:t>19</a:t>
                      </a:r>
                    </a:p>
                  </a:txBody>
                  <a:tcPr marL="19050" marR="19050" marT="19050" marB="19050"/>
                </a:tc>
              </a:tr>
              <a:tr h="392518"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b="1">
                          <a:solidFill>
                            <a:schemeClr val="accent2"/>
                          </a:solidFill>
                          <a:effectLst/>
                        </a:rPr>
                        <a:t>Зал с ванной бассейна</a:t>
                      </a: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dirty="0">
                          <a:solidFill>
                            <a:schemeClr val="accent2"/>
                          </a:solidFill>
                          <a:effectLst/>
                        </a:rPr>
                        <a:t>29</a:t>
                      </a:r>
                    </a:p>
                  </a:txBody>
                  <a:tcPr marL="19050" marR="19050" marT="19050" marB="19050"/>
                </a:tc>
              </a:tr>
              <a:tr h="392518">
                <a:tc>
                  <a:txBody>
                    <a:bodyPr/>
                    <a:lstStyle/>
                    <a:p>
                      <a:pPr algn="l" fontAlgn="t"/>
                      <a:r>
                        <a:rPr lang="ru-RU" sz="2400" b="1" dirty="0">
                          <a:solidFill>
                            <a:schemeClr val="accent2"/>
                          </a:solidFill>
                          <a:effectLst/>
                        </a:rPr>
                        <a:t>Раздевалка с душевой бассейна</a:t>
                      </a:r>
                    </a:p>
                  </a:txBody>
                  <a:tcPr marL="19050" marR="19050" marT="19050" marB="1905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2400" b="1" dirty="0">
                          <a:solidFill>
                            <a:schemeClr val="accent2"/>
                          </a:solidFill>
                          <a:effectLst/>
                        </a:rPr>
                        <a:t>25</a:t>
                      </a:r>
                    </a:p>
                  </a:txBody>
                  <a:tcPr marL="19050" marR="19050" marT="19050" marB="1905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653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40680" y="1668383"/>
            <a:ext cx="5328494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п. 2.7.1.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Проветривание в присутствии детей </a:t>
            </a:r>
            <a:r>
              <a:rPr lang="ru-RU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проводится.</a:t>
            </a:r>
          </a:p>
          <a:p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034971" y="2253158"/>
            <a:ext cx="5428343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680" algn="just"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п. 2.7.3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Контроль температуры воздуха во всех помещениях, предназначенных для пребывания детей и молодежи осуществляется Организацией с помощью термометров.</a:t>
            </a:r>
            <a:endParaRPr lang="ru-RU" dirty="0">
              <a:effectLst/>
              <a:latin typeface="Arial" panose="020B0604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70743" y="383792"/>
            <a:ext cx="902788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СП </a:t>
            </a:r>
            <a:r>
              <a:rPr lang="ru-RU" sz="2400" b="1" dirty="0" smtClean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2.4.3648-20 "Санитарно-эпидемиологические требования </a:t>
            </a:r>
            <a:r>
              <a:rPr lang="ru-RU" sz="2400" b="1" dirty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 организациям воспитания и обучения, отдыха и оздоровления детей и </a:t>
            </a:r>
            <a:r>
              <a:rPr lang="ru-RU" sz="2400" b="1" dirty="0" smtClean="0">
                <a:solidFill>
                  <a:schemeClr val="accent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молодежи.</a:t>
            </a:r>
            <a:endParaRPr lang="ru-RU" sz="2400" b="1" dirty="0">
              <a:solidFill>
                <a:schemeClr val="accent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306284" y="3768067"/>
            <a:ext cx="6299202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680" algn="just"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п. 2.7.4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Обследование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технического состояния системы вентиляции (ревизия, очистка и контроль эффективности) проводится перед вводом здания в эксплуатацию, затем через 2 года после ввода в эксплуатацию, в дальнейшем </a:t>
            </a:r>
            <a:r>
              <a:rPr lang="ru-RU" sz="20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реже 1 раза в 10 лет.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При обследовании технического состояния вентиляции должны осуществляться инструментальные измерения объемов вытяжки воздуха.</a:t>
            </a:r>
          </a:p>
          <a:p>
            <a:pPr indent="360680"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28969" t="15679" r="60714" b="14479"/>
          <a:stretch/>
        </p:blipFill>
        <p:spPr>
          <a:xfrm>
            <a:off x="10180444" y="375511"/>
            <a:ext cx="1474526" cy="561453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6743" y="3884181"/>
            <a:ext cx="1991550" cy="1991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03922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99" t="57299" b="451"/>
          <a:stretch/>
        </p:blipFill>
        <p:spPr>
          <a:xfrm>
            <a:off x="754741" y="667657"/>
            <a:ext cx="5867331" cy="513805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5986" y="143824"/>
            <a:ext cx="5834413" cy="5850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252986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2144" t="23721" r="43413" b="22381"/>
          <a:stretch/>
        </p:blipFill>
        <p:spPr>
          <a:xfrm>
            <a:off x="1764440" y="0"/>
            <a:ext cx="6407102" cy="4370558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6" b="49083"/>
          <a:stretch/>
        </p:blipFill>
        <p:spPr>
          <a:xfrm>
            <a:off x="1291772" y="4370558"/>
            <a:ext cx="10557830" cy="221637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30318" t="21746" r="60714" b="40441"/>
          <a:stretch/>
        </p:blipFill>
        <p:spPr>
          <a:xfrm>
            <a:off x="9117944" y="153278"/>
            <a:ext cx="2232228" cy="4084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5579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2144" t="23721" r="43413" b="22381"/>
          <a:stretch/>
        </p:blipFill>
        <p:spPr>
          <a:xfrm>
            <a:off x="1488669" y="116114"/>
            <a:ext cx="4897617" cy="334087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1965" y="265393"/>
            <a:ext cx="4428952" cy="295677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/>
          <a:srcRect l="8492" t="23439" r="40238" b="61746"/>
          <a:stretch/>
        </p:blipFill>
        <p:spPr>
          <a:xfrm>
            <a:off x="725714" y="3759199"/>
            <a:ext cx="10682515" cy="272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054932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11190" t="25273" r="43254" b="43827"/>
          <a:stretch/>
        </p:blipFill>
        <p:spPr>
          <a:xfrm>
            <a:off x="2002971" y="1640113"/>
            <a:ext cx="8331200" cy="429622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459295" y="427020"/>
            <a:ext cx="812161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Учет работы бактерицидного облучателя!</a:t>
            </a:r>
            <a:endParaRPr lang="ru-RU" sz="32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7424929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28974194"/>
              </p:ext>
            </p:extLst>
          </p:nvPr>
        </p:nvGraphicFramePr>
        <p:xfrm>
          <a:off x="2293257" y="348344"/>
          <a:ext cx="9245600" cy="25603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9245600"/>
              </a:tblGrid>
              <a:tr h="17567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ПРЕДЛОЖЕНИЕ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  <a:tr h="92741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 органы исполнительной власти субъектов РФ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 реализации мер по улучшению санитарно – эпидемиологической обстановки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 выполнению требований санитарного законодательства </a:t>
                      </a:r>
                      <a:r>
                        <a:rPr lang="ru-RU" sz="240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от 13.08.2024</a:t>
                      </a:r>
                      <a:r>
                        <a:rPr lang="ru-RU" sz="2400" baseline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г.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031999" y="3633059"/>
            <a:ext cx="973908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Aft>
                <a:spcPts val="0"/>
              </a:spcAft>
            </a:pPr>
            <a:r>
              <a:rPr lang="ru-RU" sz="24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п.11. организаций </a:t>
            </a:r>
            <a:r>
              <a:rPr lang="ru-RU" sz="28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установить ультрафиолетовые установки проточного типа на системах водоснабжения </a:t>
            </a:r>
            <a:r>
              <a:rPr lang="ru-RU" sz="24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эпидемиологически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значимых объектов (МДОУ, образовательные организации)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138076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0" t="4246" r="133" b="73042"/>
          <a:stretch/>
        </p:blipFill>
        <p:spPr>
          <a:xfrm>
            <a:off x="1587498" y="3619500"/>
            <a:ext cx="10426701" cy="295299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7499" y="228600"/>
            <a:ext cx="10426701" cy="329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0022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8432" y="0"/>
            <a:ext cx="6795135" cy="68580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3402" t="19877" r="54514" b="51729"/>
          <a:stretch/>
        </p:blipFill>
        <p:spPr>
          <a:xfrm>
            <a:off x="4076699" y="2565400"/>
            <a:ext cx="4038600" cy="292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879600" y="3994039"/>
            <a:ext cx="8407400" cy="1640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680" algn="just">
              <a:lnSpc>
                <a:spcPct val="107000"/>
              </a:lnSpc>
              <a:spcAft>
                <a:spcPts val="0"/>
              </a:spcAft>
            </a:pPr>
            <a:r>
              <a:rPr lang="ru-RU" sz="2800" b="1" dirty="0" smtClean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Arial CYR" panose="020B0604020202020204" pitchFamily="34" charset="0"/>
              </a:rPr>
              <a:t>ПРИМЕР </a:t>
            </a:r>
            <a:r>
              <a:rPr lang="ru-RU" dirty="0" smtClean="0">
                <a:latin typeface="Arial CYR" panose="020B0604020202020204" pitchFamily="34" charset="0"/>
                <a:ea typeface="Times New Roman" panose="02020603050405020304" pitchFamily="18" charset="0"/>
                <a:cs typeface="Arial CYR" panose="020B0604020202020204" pitchFamily="34" charset="0"/>
              </a:rPr>
              <a:t> п.3.10</a:t>
            </a:r>
            <a:r>
              <a:rPr lang="ru-RU" dirty="0">
                <a:latin typeface="Arial CYR" panose="020B0604020202020204" pitchFamily="34" charset="0"/>
                <a:ea typeface="Times New Roman" panose="02020603050405020304" pitchFamily="18" charset="0"/>
                <a:cs typeface="Arial CYR" panose="020B0604020202020204" pitchFamily="34" charset="0"/>
              </a:rPr>
              <a:t>. </a:t>
            </a:r>
            <a:r>
              <a:rPr lang="ru-RU" dirty="0" smtClean="0">
                <a:latin typeface="Arial CYR" panose="020B0604020202020204" pitchFamily="34" charset="0"/>
                <a:ea typeface="Times New Roman" panose="02020603050405020304" pitchFamily="18" charset="0"/>
                <a:cs typeface="Arial CYR" panose="020B0604020202020204" pitchFamily="34" charset="0"/>
              </a:rPr>
              <a:t>При отсутствии посудомоечной машины мытье посуды должно </a:t>
            </a:r>
            <a:r>
              <a:rPr lang="ru-RU" dirty="0">
                <a:latin typeface="Arial CYR" panose="020B0604020202020204" pitchFamily="34" charset="0"/>
                <a:ea typeface="Times New Roman" panose="02020603050405020304" pitchFamily="18" charset="0"/>
                <a:cs typeface="Arial CYR" panose="020B0604020202020204" pitchFamily="34" charset="0"/>
              </a:rPr>
              <a:t>осуществляться ручным способом с обработкой всей посуды и столовых приборов дезинфицирующими средствами </a:t>
            </a:r>
            <a:r>
              <a:rPr lang="ru-RU" sz="2400" b="1" dirty="0">
                <a:latin typeface="Arial CYR" panose="020B0604020202020204" pitchFamily="34" charset="0"/>
                <a:ea typeface="Times New Roman" panose="02020603050405020304" pitchFamily="18" charset="0"/>
                <a:cs typeface="Arial CYR" panose="020B0604020202020204" pitchFamily="34" charset="0"/>
              </a:rPr>
              <a:t>в соответствии с инструкциями по их применению</a:t>
            </a:r>
            <a:endParaRPr lang="ru-RU" sz="2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879600" y="1990560"/>
            <a:ext cx="9550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2B4279"/>
                </a:solidFill>
                <a:latin typeface="Arial CYR" panose="020B0604020202020204" pitchFamily="34" charset="0"/>
                <a:ea typeface="Times New Roman" panose="02020603050405020304" pitchFamily="18" charset="0"/>
                <a:cs typeface="Arial CYR" panose="020B0604020202020204" pitchFamily="34" charset="0"/>
              </a:rPr>
              <a:t>III. Санитарно-эпидемиологические требования, направленные на предотвращение вредного воздействия биологических факторов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778000" y="354703"/>
            <a:ext cx="9982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ea typeface="Calibri" panose="020F0502020204030204" pitchFamily="34" charset="0"/>
              </a:rPr>
              <a:t>СанПиН 2.3/2.4.3590-20 "Санитарно-эпидемиологические требования к организации общественного питания населения"</a:t>
            </a:r>
            <a:endParaRPr lang="ru-RU" sz="2400" b="1" dirty="0"/>
          </a:p>
        </p:txBody>
      </p:sp>
      <p:sp>
        <p:nvSpPr>
          <p:cNvPr id="5" name="Стрелка вниз 4"/>
          <p:cNvSpPr/>
          <p:nvPr/>
        </p:nvSpPr>
        <p:spPr>
          <a:xfrm>
            <a:off x="5619750" y="1204327"/>
            <a:ext cx="927100" cy="7676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низ 5"/>
          <p:cNvSpPr/>
          <p:nvPr/>
        </p:nvSpPr>
        <p:spPr>
          <a:xfrm>
            <a:off x="5619750" y="2790123"/>
            <a:ext cx="927100" cy="76760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98046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09700" y="127000"/>
            <a:ext cx="104394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4D4D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МР 2.3.6.0233-21 "Методические рекомендации к организации общественного питания населения" </a:t>
            </a:r>
            <a:endParaRPr lang="ru-RU" sz="2800" b="1" dirty="0" smtClean="0">
              <a:solidFill>
                <a:srgbClr val="4D4D4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4D4D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утв. Федеральной службой по надзору в сфере защиты прав потребителей и благополучия человека </a:t>
            </a:r>
            <a:endParaRPr lang="ru-RU" sz="2800" b="1" dirty="0" smtClean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2 </a:t>
            </a:r>
            <a:r>
              <a:rPr lang="ru-RU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марта 2021 г.)</a:t>
            </a:r>
            <a:endParaRPr lang="ru-RU" sz="2800" b="1" i="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701800" y="2732272"/>
            <a:ext cx="98171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п. 5.4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Мытье столовой посуды ручным способом в трехсекционной мойке рекомендуется производить в следующем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порядке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01800" y="3689731"/>
            <a:ext cx="101219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 5.5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Столовые приборы и кассеты для столовых приборов при обработке ручным способом 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701800" y="4528031"/>
            <a:ext cx="98171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 5.6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Мытье кухонной посуды и инвентаря рекомендуется производить в двухсекционных ваннах в следующем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порядке.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701800" y="5461100"/>
            <a:ext cx="98044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 5.8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Ванны для обработки столовой и кухонной посуды, в производственных 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цехах.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714500" y="6024153"/>
            <a:ext cx="1014730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 5.9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Рекомендуется щетки, салфетки для мытья посуды после окончания работы</a:t>
            </a:r>
          </a:p>
        </p:txBody>
      </p:sp>
    </p:spTree>
    <p:extLst>
      <p:ext uri="{BB962C8B-B14F-4D97-AF65-F5344CB8AC3E}">
        <p14:creationId xmlns:p14="http://schemas.microsoft.com/office/powerpoint/2010/main" val="21314963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27200" y="127000"/>
            <a:ext cx="10121900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solidFill>
                  <a:srgbClr val="4D4D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Методические рекомендации МР 2.3.6.0233-21 "Методические рекомендации к организации общественного питания населения" </a:t>
            </a:r>
            <a:endParaRPr lang="ru-RU" sz="2800" b="1" dirty="0" smtClean="0">
              <a:solidFill>
                <a:srgbClr val="4D4D4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sz="2800" b="1" dirty="0" smtClean="0">
              <a:solidFill>
                <a:srgbClr val="4D4D4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2800" b="1" dirty="0" smtClean="0">
                <a:solidFill>
                  <a:srgbClr val="4D4D4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28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утв. Федеральной службой по надзору в сфере защиты прав потребителей и благополучия человека 2 марта 2021 г.)</a:t>
            </a:r>
            <a:endParaRPr lang="ru-RU" sz="2800" b="1" i="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638300" y="3097439"/>
            <a:ext cx="102997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п.5.10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По окончании работы (смены) подносы рекомендуется мыть с использованием посудомоечной машины или ручным способом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727200" y="5580828"/>
            <a:ext cx="9702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7.2.10. Очищенные картофель, корнеплоды и другие овощи хранятся в холодной воде не более 2 часов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1638300" y="4098108"/>
            <a:ext cx="1014730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п. 7.2.9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Обработку яиц, предназначенных для приготовления блюд, рекомендуется проводить в отдельном помещении либо в специально отведенном месте мясного или мясорыбного цеха. </a:t>
            </a:r>
          </a:p>
        </p:txBody>
      </p:sp>
    </p:spTree>
    <p:extLst>
      <p:ext uri="{BB962C8B-B14F-4D97-AF65-F5344CB8AC3E}">
        <p14:creationId xmlns:p14="http://schemas.microsoft.com/office/powerpoint/2010/main" val="410009390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l="14375" t="24938" r="47847" b="33086"/>
          <a:stretch/>
        </p:blipFill>
        <p:spPr>
          <a:xfrm>
            <a:off x="1714500" y="254000"/>
            <a:ext cx="5039360" cy="31496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1837" y="254000"/>
            <a:ext cx="4200525" cy="6096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244601" y="4620736"/>
            <a:ext cx="41529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solidFill>
                  <a:srgbClr val="FF0000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Arial CYR" panose="020B0604020202020204" pitchFamily="34" charset="0"/>
              </a:rPr>
              <a:t>Неполная информация</a:t>
            </a:r>
            <a:endParaRPr lang="ru-RU" sz="3600" dirty="0">
              <a:solidFill>
                <a:srgbClr val="FF0000"/>
              </a:solidFill>
              <a:latin typeface="Arial Black" panose="020B0A04020102020204" pitchFamily="34" charset="0"/>
            </a:endParaRPr>
          </a:p>
        </p:txBody>
      </p:sp>
      <p:sp>
        <p:nvSpPr>
          <p:cNvPr id="5" name="Стрелка вверх 4"/>
          <p:cNvSpPr/>
          <p:nvPr/>
        </p:nvSpPr>
        <p:spPr>
          <a:xfrm>
            <a:off x="3287015" y="3522964"/>
            <a:ext cx="484632" cy="9784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верх 5"/>
          <p:cNvSpPr/>
          <p:nvPr/>
        </p:nvSpPr>
        <p:spPr>
          <a:xfrm rot="5400000">
            <a:off x="5669536" y="4373848"/>
            <a:ext cx="484632" cy="978408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88915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2700" y="1638767"/>
            <a:ext cx="10541000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680" algn="just">
              <a:spcAft>
                <a:spcPts val="0"/>
              </a:spcAft>
            </a:pP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п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2612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 организациях, осуществляющих образовательную деятельность, организациях отдыха детей и их оздоровления в целях профилактики групповой заболеваемости независимо от наличия или отсутствия регистрации в них случаев заболеваний в период эпидемического сезонного подъема заболеваемости ЭВИ вводятся следующие дополнительные профилактические мероприятия:</a:t>
            </a:r>
          </a:p>
          <a:p>
            <a:pPr indent="360680"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indent="360680"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проведение ежедневного утреннего фильтра с документальным оформлением результатов осмотра по каждому классу/группе/отряду (не допущение в организованный коллектив детей с признаками инфекционных заболеваний);</a:t>
            </a:r>
          </a:p>
          <a:p>
            <a:pPr indent="360680"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indent="360680"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проведение текущей дезинфекции не менее 2 раз в день (на пищеблоке, в столовой, в спальных помещениях, кабинетах/классах, групповых, кружковых, местах общего пользования, бассейнах, санузлах) с применением растворов дезинфекционных средств эффективных в отношении энтеровирусов;</a:t>
            </a:r>
          </a:p>
          <a:p>
            <a:pPr indent="360680"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49400" y="301536"/>
            <a:ext cx="9906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b="1" dirty="0" smtClean="0">
                <a:solidFill>
                  <a:srgbClr val="0000A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 tooltip="’’Об утверждении санитарных правил и норм СанПиН 3.3686-21 ...’’&#10;Постановление Главного государственного санитарного врача РФ от 28.01.2021 N ...&#10;Статус: Действующий документ. С ограниченным сроком действия (действ. c 01.09.2021 по 31.08.2027)"/>
              </a:rPr>
              <a:t>СанПиН </a:t>
            </a:r>
            <a:r>
              <a:rPr lang="ru-RU" sz="2400" b="1" dirty="0">
                <a:solidFill>
                  <a:srgbClr val="0000A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 tooltip="’’Об утверждении санитарных правил и норм СанПиН 3.3686-21 ...’’&#10;Постановление Главного государственного санитарного врача РФ от 28.01.2021 N ...&#10;Статус: Действующий документ. С ограниченным сроком действия (действ. c 01.09.2021 по 31.08.2027)"/>
              </a:rPr>
              <a:t>3.3686-21 "Санитарно-эпидемиологические требования по профилактике инфекционных болезней"</a:t>
            </a:r>
            <a:r>
              <a:rPr lang="ru-RU" sz="2400" b="1" dirty="0">
                <a:solidFill>
                  <a:srgbClr val="2B427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rgbClr val="2B4279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(с изменениями на 25 мая 2022 года) 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517584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82700" y="1638767"/>
            <a:ext cx="105410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680" algn="just">
              <a:spcAft>
                <a:spcPts val="0"/>
              </a:spcAft>
            </a:pP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п. 2612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 организациях, осуществляющих образовательную деятельность, организациях отдыха детей и их оздоровления в целях профилактики групповой заболеваемости независимо от наличия или отсутствия регистрации в них случаев заболеваний в период эпидемического сезонного подъема заболеваемости ЭВИ вводятся следующие дополнительные профилактические мероприятия:</a:t>
            </a:r>
          </a:p>
          <a:p>
            <a:pPr indent="360680"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indent="360680"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проведение дезинфекции столовой посуды и столовых приборов после каждого приема пищи с использованием дезинфекционных средств, эффективных в отношении энтеровирусов; для обеззараживания столовой посуды в дезинфицирующем растворе в организациях, осуществляющих образовательную деятельность, организаций отдыха детей и их оздоровления, выделяется емкость с крышкой с четкими надписями с указанием названия препарата, его концентрации, назначения, даты приготовления, предельного срока годности;</a:t>
            </a:r>
          </a:p>
          <a:p>
            <a:pPr indent="360680"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indent="360680"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увеличение кратности проветривания кабинетов, рекреаций, спальных помещений; для обеззараживания воздуха могут использоваться специализированные приборы, разрешенные к применению в соответствии с инструкцией производителя;</a:t>
            </a:r>
          </a:p>
          <a:p>
            <a:pPr indent="360680"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49400" y="301536"/>
            <a:ext cx="9906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b="1" dirty="0" smtClean="0">
                <a:solidFill>
                  <a:srgbClr val="0000A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 tooltip="’’Об утверждении санитарных правил и норм СанПиН 3.3686-21 ...’’&#10;Постановление Главного государственного санитарного врача РФ от 28.01.2021 N ...&#10;Статус: Действующий документ. С ограниченным сроком действия (действ. c 01.09.2021 по 31.08.2027)"/>
              </a:rPr>
              <a:t>СанПиН </a:t>
            </a:r>
            <a:r>
              <a:rPr lang="ru-RU" sz="2400" b="1" dirty="0">
                <a:solidFill>
                  <a:srgbClr val="0000A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 tooltip="’’Об утверждении санитарных правил и норм СанПиН 3.3686-21 ...’’&#10;Постановление Главного государственного санитарного врача РФ от 28.01.2021 N ...&#10;Статус: Действующий документ. С ограниченным сроком действия (действ. c 01.09.2021 по 31.08.2027)"/>
              </a:rPr>
              <a:t>3.3686-21 "Санитарно-эпидемиологические требования по профилактике инфекционных болезней"</a:t>
            </a:r>
            <a:r>
              <a:rPr lang="ru-RU" sz="2400" b="1" dirty="0">
                <a:solidFill>
                  <a:srgbClr val="2B427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rgbClr val="2B4279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(с изменениями на 25 мая 2022 года) 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284881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31900" y="1501865"/>
            <a:ext cx="1054100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60680" algn="just">
              <a:spcAft>
                <a:spcPts val="0"/>
              </a:spcAft>
            </a:pPr>
            <a:r>
              <a:rPr lang="ru-RU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 п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2612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В организациях, осуществляющих образовательную деятельность, организациях отдыха детей и их оздоровления в целях профилактики групповой заболеваемости независимо от наличия или отсутствия регистрации в них случаев заболеваний в период эпидемического сезонного подъема заболеваемости ЭВИ вводятся следующие дополнительные профилактические мероприятия:</a:t>
            </a:r>
          </a:p>
          <a:p>
            <a:pPr indent="360680"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680"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принятие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мер по минимизации рисков для реализации пищевого пути распространения ЭВИ (фрукты, овощи допускаются в питание после стандартной обработки, овощи - с последующим ошпариванием кипятком, не допускается последующая нарезка фруктов; сервировку и </a:t>
            </a:r>
            <a:r>
              <a:rPr lang="ru-RU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порционирование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блюд на пищеблоке, в групповых ячейках проводит только персонал с использованием одноразовых перчаток и предварительной обработкой рук кожным антисептиком);</a:t>
            </a:r>
          </a:p>
          <a:p>
            <a:pPr indent="360680" algn="just">
              <a:spcAft>
                <a:spcPts val="0"/>
              </a:spcAft>
            </a:pPr>
            <a:endParaRPr lang="ru-RU" sz="2000" dirty="0" smtClean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indent="360680"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000" dirty="0" smtClean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создание 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надлежащих условий для соблюдения детьми и работниками правил личной гигиены: наличие жидкого мыла, кожных антисептиков, одноразовых полотенец;</a:t>
            </a:r>
          </a:p>
          <a:p>
            <a:pPr indent="360680"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indent="360680" algn="just">
              <a:spcAft>
                <a:spcPts val="0"/>
              </a:spcAft>
            </a:pP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проведение разъяснительной работы с детьми и родителями о мерах профилактики ЭВИ.</a:t>
            </a:r>
            <a:endParaRPr lang="ru-RU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549400" y="301536"/>
            <a:ext cx="9906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b="1" dirty="0" smtClean="0">
                <a:solidFill>
                  <a:srgbClr val="0000A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 tooltip="’’Об утверждении санитарных правил и норм СанПиН 3.3686-21 ...’’&#10;Постановление Главного государственного санитарного врача РФ от 28.01.2021 N ...&#10;Статус: Действующий документ. С ограниченным сроком действия (действ. c 01.09.2021 по 31.08.2027)"/>
              </a:rPr>
              <a:t>СанПиН </a:t>
            </a:r>
            <a:r>
              <a:rPr lang="ru-RU" sz="2400" b="1" dirty="0">
                <a:solidFill>
                  <a:srgbClr val="0000AA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  <a:hlinkClick r:id="rId2" tooltip="’’Об утверждении санитарных правил и норм СанПиН 3.3686-21 ...’’&#10;Постановление Главного государственного санитарного врача РФ от 28.01.2021 N ...&#10;Статус: Действующий документ. С ограниченным сроком действия (действ. c 01.09.2021 по 31.08.2027)"/>
              </a:rPr>
              <a:t>3.3686-21 "Санитарно-эпидемиологические требования по профилактике инфекционных болезней"</a:t>
            </a:r>
            <a:r>
              <a:rPr lang="ru-RU" sz="2400" b="1" dirty="0">
                <a:solidFill>
                  <a:srgbClr val="2B4279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solidFill>
                <a:srgbClr val="2B4279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(с изменениями на 25 мая 2022 года) 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830715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8796" y="114300"/>
            <a:ext cx="92810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73289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:\Users\Admin\Pictures\153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679700" y="847707"/>
            <a:ext cx="7747000" cy="581025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73103886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322</TotalTime>
  <Words>2104</Words>
  <Application>Microsoft Office PowerPoint</Application>
  <PresentationFormat>Широкоэкранный</PresentationFormat>
  <Paragraphs>211</Paragraphs>
  <Slides>39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7" baseType="lpstr">
      <vt:lpstr>Arial</vt:lpstr>
      <vt:lpstr>Arial Black</vt:lpstr>
      <vt:lpstr>Arial CYR</vt:lpstr>
      <vt:lpstr>Calibri</vt:lpstr>
      <vt:lpstr>Century Gothic</vt:lpstr>
      <vt:lpstr>Times New Roman</vt:lpstr>
      <vt:lpstr>Wingdings 3</vt:lpstr>
      <vt:lpstr>Легкий дым</vt:lpstr>
      <vt:lpstr>Санитарно -  эпидемиологические мероприятия при ЭВИ.</vt:lpstr>
      <vt:lpstr>Методические указания МУ 3.1.1.4015-24 «Эпидемиологический надзор за энтеровирусной (неполио) инфекцией»   (утв. Федеральной службой по надзору в сфере защиты прав потребителей и благополучия человека 18 марта 2024 г.)</vt:lpstr>
      <vt:lpstr>Эпидемиологические особенности ЭВИ </vt:lpstr>
      <vt:lpstr>При формирование списков детей для посещения другой дошкольной организации  СЛЕДУЕТ:   </vt:lpstr>
      <vt:lpstr>При выявления  ЭВИ  у ребенка нужно собрать информацию.</vt:lpstr>
      <vt:lpstr>В целях обеспечения санитарно-эпидемиологического благополучия детей, посещающих организованные детские коллективы, предотвращения возникновения и распространение кишечных (энтеровирусных) инфекций в детских коллективах проводятся следующие меры профилактики:</vt:lpstr>
      <vt:lpstr>- недопущение посещения ребенком организованного детского коллектива с любыми проявлениями заболевания.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Санитарно -  эпидемиологические мероприятия при ЭВИ.</dc:title>
  <dc:creator>Котельникова Анна Андреевна</dc:creator>
  <cp:lastModifiedBy>Котельникова Анна Андреевна</cp:lastModifiedBy>
  <cp:revision>33</cp:revision>
  <dcterms:created xsi:type="dcterms:W3CDTF">2025-07-01T08:36:21Z</dcterms:created>
  <dcterms:modified xsi:type="dcterms:W3CDTF">2025-08-26T07:59:08Z</dcterms:modified>
</cp:coreProperties>
</file>